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-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89213" y="3154261"/>
            <a:ext cx="8915399" cy="1511602"/>
          </a:xfrm>
        </p:spPr>
        <p:txBody>
          <a:bodyPr/>
          <a:lstStyle/>
          <a:p>
            <a:pPr algn="ctr"/>
            <a:r>
              <a:rPr lang="pl-PL" sz="3600" b="1" dirty="0">
                <a:solidFill>
                  <a:prstClr val="black">
                    <a:lumMod val="85000"/>
                    <a:lumOff val="15000"/>
                  </a:prstClr>
                </a:solidFill>
                <a:latin typeface="Berlin Sans FB Demi" panose="020E0802020502020306" pitchFamily="34" charset="0"/>
              </a:rPr>
              <a:t>KRAJOWY FUNDUSZ SZKOLENIOWY SPOSÓB NA ROZWÓJ FIRMY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Picture 2" descr="Krajowy Fundusz Szkoleniowy dla Podmiotów Ekonomii Społecznej | JOWES -  Jurajski Ośrodek Wsparcia Ekonomii Społeczne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312740"/>
            <a:ext cx="2128838" cy="1025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335" y="443015"/>
            <a:ext cx="1870364" cy="1006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3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92925" y="1905000"/>
            <a:ext cx="8915400" cy="4006222"/>
          </a:xfrm>
        </p:spPr>
        <p:txBody>
          <a:bodyPr>
            <a:normAutofit/>
          </a:bodyPr>
          <a:lstStyle/>
          <a:p>
            <a:r>
              <a:rPr lang="pl-PL" b="1" dirty="0"/>
              <a:t>Rezerwa tzw. Pula Rady Rynku Pracy:</a:t>
            </a:r>
          </a:p>
          <a:p>
            <a:pPr marL="0" indent="0">
              <a:buNone/>
            </a:pPr>
            <a:r>
              <a:rPr lang="pl-PL" dirty="0" smtClean="0"/>
              <a:t>1) </a:t>
            </a:r>
            <a:r>
              <a:rPr lang="pl-PL" dirty="0"/>
              <a:t>Wsparcie rozwoju umiejętności i kwalifikacji osób po 50 roku życia.</a:t>
            </a:r>
          </a:p>
          <a:p>
            <a:pPr marL="0" indent="0">
              <a:buNone/>
            </a:pPr>
            <a:r>
              <a:rPr lang="pl-PL" dirty="0" smtClean="0"/>
              <a:t>2) </a:t>
            </a:r>
            <a:r>
              <a:rPr lang="pl-PL" dirty="0"/>
              <a:t>Wsparcie rozwoju umiejętności i kwalifikacji osób z orzeczonym stopniem niepełnosprawności.</a:t>
            </a:r>
          </a:p>
          <a:p>
            <a:pPr marL="0" indent="0">
              <a:buNone/>
            </a:pPr>
            <a:r>
              <a:rPr lang="pl-PL" dirty="0" smtClean="0"/>
              <a:t>3) </a:t>
            </a:r>
            <a:r>
              <a:rPr lang="pl-PL" dirty="0"/>
              <a:t>Wsparcie rozwoju umiejętności i kwalifikacji osób z niskim wykształceniem.</a:t>
            </a:r>
          </a:p>
          <a:p>
            <a:pPr marL="0" indent="0">
              <a:buNone/>
            </a:pPr>
            <a:r>
              <a:rPr lang="pl-PL" dirty="0" smtClean="0"/>
              <a:t>4) </a:t>
            </a:r>
            <a:r>
              <a:rPr lang="pl-PL" dirty="0"/>
              <a:t>Wsparcie rozwoju umiejętności i kwalifikacji w obszarach/branżach, które powiatowe urzędy </a:t>
            </a:r>
            <a:r>
              <a:rPr lang="pl-PL" dirty="0" smtClean="0"/>
              <a:t>pracy określą </a:t>
            </a:r>
            <a:r>
              <a:rPr lang="pl-PL" dirty="0"/>
              <a:t>na podstawie wybranych przez siebie dokumentów strategicznych, analiz czy planów </a:t>
            </a:r>
            <a:r>
              <a:rPr lang="pl-PL" dirty="0" smtClean="0"/>
              <a:t>rozwoju jako </a:t>
            </a:r>
            <a:r>
              <a:rPr lang="pl-PL" dirty="0"/>
              <a:t>istotne dla danego powiatu czy województwa.</a:t>
            </a:r>
          </a:p>
        </p:txBody>
      </p:sp>
    </p:spTree>
    <p:extLst>
      <p:ext uri="{BB962C8B-B14F-4D97-AF65-F5344CB8AC3E}">
        <p14:creationId xmlns:p14="http://schemas.microsoft.com/office/powerpoint/2010/main" val="2922115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>
              <a:spcBef>
                <a:spcPts val="0"/>
              </a:spcBef>
            </a:pPr>
            <a:r>
              <a:rPr lang="pl-PL" sz="20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Szczegółowe informacje na temat pozyskania środków KFS można uzyskać</a:t>
            </a:r>
            <a:br>
              <a:rPr lang="pl-PL" sz="20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spcBef>
                <a:spcPts val="0"/>
              </a:spcBef>
              <a:buClrTx/>
              <a:buNone/>
            </a:pPr>
            <a:r>
              <a:rPr lang="pl-PL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Powiatowym Urzędzie Pracy w </a:t>
            </a:r>
            <a:r>
              <a:rPr lang="pl-PL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Lipsku</a:t>
            </a:r>
            <a:endParaRPr lang="pl-PL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r>
              <a:rPr lang="pl-PL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ul. </a:t>
            </a:r>
            <a:r>
              <a:rPr lang="pl-PL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Rynek 29</a:t>
            </a:r>
          </a:p>
          <a:p>
            <a:pPr marL="0" lvl="0" indent="0" algn="ctr">
              <a:spcBef>
                <a:spcPts val="0"/>
              </a:spcBef>
              <a:buClrTx/>
              <a:buNone/>
            </a:pPr>
            <a:r>
              <a:rPr lang="pl-PL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27-300 Lipsko</a:t>
            </a:r>
          </a:p>
          <a:p>
            <a:pPr marL="0" lvl="0" indent="0" algn="ctr">
              <a:spcBef>
                <a:spcPts val="0"/>
              </a:spcBef>
              <a:buClrTx/>
              <a:buNone/>
            </a:pPr>
            <a:r>
              <a:rPr lang="pl-PL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l-PL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okój nr 11</a:t>
            </a:r>
            <a:endParaRPr lang="pl-PL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pl-PL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r>
              <a:rPr lang="pl-PL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lub</a:t>
            </a: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pl-PL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r>
              <a:rPr lang="pl-PL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telefonicznie pod numerami</a:t>
            </a:r>
          </a:p>
          <a:p>
            <a:pPr marL="0" lvl="0" indent="0" algn="ctr">
              <a:spcBef>
                <a:spcPts val="0"/>
              </a:spcBef>
              <a:buClrTx/>
              <a:buNone/>
            </a:pPr>
            <a:r>
              <a:rPr lang="pl-PL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(48) 332 36 37 </a:t>
            </a:r>
            <a:endParaRPr lang="pl-PL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59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1036" y="3458796"/>
            <a:ext cx="6931753" cy="112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69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373323" y="624110"/>
            <a:ext cx="9131290" cy="1917754"/>
          </a:xfrm>
          <a:prstGeom prst="lef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300" b="1" dirty="0" smtClean="0">
                <a:solidFill>
                  <a:schemeClr val="tx1"/>
                </a:solidFill>
              </a:rPr>
              <a:t>Krajowy Fundusz Szkoleniowy</a:t>
            </a:r>
            <a:r>
              <a:rPr lang="pl-PL" sz="1300" dirty="0" smtClean="0">
                <a:solidFill>
                  <a:schemeClr val="tx1"/>
                </a:solidFill>
              </a:rPr>
              <a:t>, jest to instrument  rynku pracy wprowadzony w 2014 roku nowelizacją ustawy o promocji zatrudnienia i instytucjach rynku pracy</a:t>
            </a:r>
            <a:endParaRPr lang="pl-PL" sz="1300" dirty="0">
              <a:solidFill>
                <a:schemeClr val="tx1"/>
              </a:solidFill>
            </a:endParaRPr>
          </a:p>
        </p:txBody>
      </p:sp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>
          <a:xfrm>
            <a:off x="2239861" y="3171039"/>
            <a:ext cx="9264752" cy="2664681"/>
          </a:xfrm>
          <a:prstGeom prst="lef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pl-PL" sz="1300" b="1" dirty="0" smtClean="0">
                <a:solidFill>
                  <a:schemeClr val="tx1"/>
                </a:solidFill>
              </a:rPr>
              <a:t>Podstawa prawna:</a:t>
            </a:r>
          </a:p>
          <a:p>
            <a:pPr marL="285750" indent="-285750" algn="just">
              <a:buFontTx/>
              <a:buChar char="-"/>
            </a:pPr>
            <a:r>
              <a:rPr lang="pl-PL" sz="1300" dirty="0" smtClean="0">
                <a:solidFill>
                  <a:schemeClr val="tx1"/>
                </a:solidFill>
              </a:rPr>
              <a:t>Ustawa z dnia 20 kwietnia 2004 r. o promocji zatrudnienia i instytucjach rynku pracy </a:t>
            </a:r>
          </a:p>
          <a:p>
            <a:pPr marL="285750" indent="-285750" algn="just">
              <a:buFontTx/>
              <a:buChar char="-"/>
            </a:pPr>
            <a:r>
              <a:rPr lang="pl-PL" sz="1300" dirty="0" smtClean="0">
                <a:solidFill>
                  <a:schemeClr val="tx1"/>
                </a:solidFill>
              </a:rPr>
              <a:t>(</a:t>
            </a:r>
            <a:r>
              <a:rPr lang="pl-PL" sz="1300" dirty="0" err="1" smtClean="0">
                <a:solidFill>
                  <a:schemeClr val="tx1"/>
                </a:solidFill>
              </a:rPr>
              <a:t>t.j.Dz</a:t>
            </a:r>
            <a:r>
              <a:rPr lang="pl-PL" sz="1300" dirty="0" smtClean="0">
                <a:solidFill>
                  <a:schemeClr val="tx1"/>
                </a:solidFill>
              </a:rPr>
              <a:t>. U. z 2024 r. poz. 475 z </a:t>
            </a:r>
            <a:r>
              <a:rPr lang="pl-PL" sz="1300" dirty="0" err="1" smtClean="0">
                <a:solidFill>
                  <a:schemeClr val="tx1"/>
                </a:solidFill>
              </a:rPr>
              <a:t>późn</a:t>
            </a:r>
            <a:r>
              <a:rPr lang="pl-PL" sz="1300" dirty="0" smtClean="0">
                <a:solidFill>
                  <a:schemeClr val="tx1"/>
                </a:solidFill>
              </a:rPr>
              <a:t>.  zm. ) zwaną dalej ustawą.</a:t>
            </a:r>
            <a:endParaRPr lang="pl-PL" sz="1300" dirty="0">
              <a:solidFill>
                <a:schemeClr val="tx1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pl-PL" sz="1300" dirty="0" smtClean="0">
                <a:solidFill>
                  <a:schemeClr val="tx1"/>
                </a:solidFill>
              </a:rPr>
              <a:t>Rozporządzenie Ministra Pracy i Polityki Społecznej z dnia 14 maja 2014r. w sprawie przyznania środków z Krajowego Funduszu Szkoleniowego (Dz. U. z 2018 r. poz. 117) zwanym dalej rozporządzeniem</a:t>
            </a:r>
            <a:r>
              <a:rPr lang="pl-PL" sz="1200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004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1141" y="2401453"/>
            <a:ext cx="1670449" cy="2286198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3497" y="3367752"/>
            <a:ext cx="524301" cy="353599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7798" y="2407549"/>
            <a:ext cx="1737511" cy="2280102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6604" y="3367752"/>
            <a:ext cx="506012" cy="353599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42644" y="2401452"/>
            <a:ext cx="1585097" cy="2286198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57769" y="3367751"/>
            <a:ext cx="556682" cy="353599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46363" y="2401452"/>
            <a:ext cx="1670449" cy="234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45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00B050"/>
                </a:solidFill>
              </a:rPr>
              <a:t>Kto może skorzystać z KFS?</a:t>
            </a:r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 dofinansowanie kosztów kształcenia ustawicznego mogą wystąpić wszyscy pracodawcy.</a:t>
            </a:r>
          </a:p>
          <a:p>
            <a:r>
              <a:rPr lang="pl-PL" b="1" dirty="0"/>
              <a:t>PRACODAWCA</a:t>
            </a:r>
            <a:r>
              <a:rPr lang="pl-PL" dirty="0"/>
              <a:t> - jednostka organizacyjna, chociażby nie posiadała osobowości prawnej, a także osoba fizyczna, jeżeli zatrudnia co najmniej jednego pracownika.</a:t>
            </a:r>
          </a:p>
          <a:p>
            <a:r>
              <a:rPr lang="pl-PL" dirty="0"/>
              <a:t>Nie ma znaczenia, na jaki rodzaj umowy o pracę zatrudnieni są pracownicy korzystający z kształcenia wspieranego środkami KFS, a także czy jest to praca na pełen czy część etatu. Ponadto pracodawca również może skorzystać z kształcenia ustawicznego na takich samych zasadach jak jego pracownicy.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6636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00B050"/>
                </a:solidFill>
              </a:rPr>
              <a:t>Na co można przeznaczyć środki KFS?</a:t>
            </a:r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Clr>
                <a:srgbClr val="E78712"/>
              </a:buClr>
            </a:pPr>
            <a:r>
              <a:rPr lang="pl-PL" sz="1700" dirty="0">
                <a:solidFill>
                  <a:schemeClr val="tx1"/>
                </a:solidFill>
              </a:rPr>
              <a:t>kursy i studia podyplomowe realizowane z inicjatywy pracodawcy lub zgodą</a:t>
            </a:r>
          </a:p>
          <a:p>
            <a:pPr marL="0" lvl="0" indent="0" algn="just">
              <a:buClr>
                <a:srgbClr val="E78712"/>
              </a:buClr>
              <a:buNone/>
            </a:pPr>
            <a:r>
              <a:rPr lang="pl-PL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  pracodawcy,</a:t>
            </a:r>
          </a:p>
          <a:p>
            <a:pPr lvl="0" algn="just">
              <a:buClr>
                <a:srgbClr val="E78712"/>
              </a:buClr>
            </a:pPr>
            <a:r>
              <a:rPr lang="pl-PL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egzaminy umożliwiające uzyskanie dyplomów potwierdzających nabycie</a:t>
            </a:r>
          </a:p>
          <a:p>
            <a:pPr marL="0" lvl="0" indent="0" algn="just">
              <a:buClr>
                <a:srgbClr val="E78712"/>
              </a:buClr>
              <a:buNone/>
            </a:pPr>
            <a:r>
              <a:rPr lang="pl-PL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  umiejętności, kwalifikacji lub uprawnień zawodowych,</a:t>
            </a:r>
          </a:p>
          <a:p>
            <a:pPr lvl="0" algn="just">
              <a:buClr>
                <a:srgbClr val="E78712"/>
              </a:buClr>
            </a:pPr>
            <a:r>
              <a:rPr lang="pl-PL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badania lekarskie i psychologiczne wymagane do podjęcia kształcenia lub pracy zawodowej po ukończonym szkoleniu,</a:t>
            </a:r>
          </a:p>
          <a:p>
            <a:pPr lvl="0" algn="just">
              <a:buClr>
                <a:srgbClr val="E78712"/>
              </a:buClr>
            </a:pPr>
            <a:r>
              <a:rPr lang="pl-PL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ubezpieczenie od następstw nieszczęśliwych wypadków w związku z podjętym</a:t>
            </a:r>
          </a:p>
          <a:p>
            <a:pPr marL="0" lvl="0" indent="0" algn="just">
              <a:buClr>
                <a:srgbClr val="E78712"/>
              </a:buClr>
              <a:buNone/>
            </a:pPr>
            <a:r>
              <a:rPr lang="pl-PL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  kształceniem,</a:t>
            </a:r>
          </a:p>
          <a:p>
            <a:pPr lvl="0" algn="just">
              <a:buClr>
                <a:srgbClr val="E78712"/>
              </a:buClr>
            </a:pPr>
            <a:r>
              <a:rPr lang="pl-PL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określenie potrzeb pracodawcy w zakresie kształcenia ustawicznego w związku</a:t>
            </a:r>
          </a:p>
          <a:p>
            <a:pPr marL="0" lvl="0" indent="0" algn="just">
              <a:buClr>
                <a:srgbClr val="E78712"/>
              </a:buClr>
              <a:buNone/>
            </a:pPr>
            <a:r>
              <a:rPr lang="pl-PL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  z ubieganiem się o sfinansowanie tego kształcenia ze środków KFS.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8924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B050"/>
                </a:solidFill>
              </a:rPr>
              <a:t>Wysokość wsparcia w ramach KFS</a:t>
            </a:r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 ramach KFS starosta może przyznać pracodawcy środki na </a:t>
            </a:r>
            <a:r>
              <a:rPr lang="pl-PL" dirty="0" smtClean="0"/>
              <a:t>sfinansowanie </a:t>
            </a:r>
            <a:r>
              <a:rPr lang="pl-PL" dirty="0"/>
              <a:t>kosztów kształcenia w wysokości</a:t>
            </a:r>
            <a:r>
              <a:rPr lang="pl-PL" dirty="0" smtClean="0"/>
              <a:t>:</a:t>
            </a:r>
          </a:p>
          <a:p>
            <a:pPr marL="0" indent="0" algn="ctr">
              <a:buNone/>
            </a:pPr>
            <a:endParaRPr lang="pl-PL" dirty="0" smtClean="0"/>
          </a:p>
          <a:p>
            <a:pPr algn="just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100% poniesionych kosztów w przypadku mikroprzedsiębiorstw, </a:t>
            </a: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więcej jednak niż 300% przeciętnego wynagrodzenia w danym roku na jednego uczestnika,</a:t>
            </a:r>
          </a:p>
          <a:p>
            <a:pPr marL="0" indent="0" algn="just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80% poniesionych kosztów w przypadku pozostałych przedsiębiorstw,</a:t>
            </a: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więcej jednak niż 300% przeciętnego wynagrodzenia w danym roku na jednego uczestnika. Pozostałe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20%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kosztów pokrywa pracodawca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32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Jak pozyskać środki z Krajowego Funduszu Szkoleniowego?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0" lvl="8" indent="0">
              <a:buNone/>
            </a:pPr>
            <a:endParaRPr lang="pl-PL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2589212" y="2639199"/>
            <a:ext cx="8915400" cy="5045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Pracodawca planujący zorganizowanie kształcenia musi złożyć do powiatowego urzędu pracy właściwego ze względu na siedzibę pracodawcy albo miejsce prowadzenia działalności wniosek o dofinansowanie kosztów kształcenia ustawicznego</a:t>
            </a:r>
            <a:r>
              <a:rPr 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Wniosek należy złożyć w terminie naboru ogłoszonym przez urząd.</a:t>
            </a:r>
            <a:endParaRPr lang="pl-PL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Pracodawca zawiera z pracownikiem, któremu zostaną sfinansowane koszty kształcenia ustawicznego umowę określającą prawa i obowiązki stron, w tym również zasady </a:t>
            </a:r>
            <a:r>
              <a:rPr 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zwrotu środków </a:t>
            </a: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w przypadku nieukończenia przez pracownika szkolenia z powodu jego </a:t>
            </a:r>
            <a:r>
              <a:rPr 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odejścia </a:t>
            </a:r>
            <a:r>
              <a:rPr 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z pracy.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Wybór </a:t>
            </a: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instytucji edukacyjnej prowadzącej kształcenie ustawiczne lub przeprowadzającej egzamin pozostawia się do decyzji pracodawcy.</a:t>
            </a:r>
            <a:endParaRPr lang="pl-PL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875"/>
              </a:spcAft>
            </a:pPr>
            <a:r>
              <a:rPr lang="pl-PL" sz="1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875"/>
              </a:spcAft>
            </a:pPr>
            <a:r>
              <a:rPr lang="pl-PL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Wsparcie udzielane jest na zasadzie pomocy de </a:t>
            </a:r>
            <a:r>
              <a:rPr lang="pl-PL" dirty="0" err="1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minimis</a:t>
            </a:r>
            <a:r>
              <a:rPr lang="pl-PL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(dopuszczalny limit pomocy to 300 tys. EUR w okresie minionych 3 lat).</a:t>
            </a:r>
            <a:endParaRPr lang="pl-PL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65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spcBef>
                <a:spcPts val="1000"/>
              </a:spcBef>
            </a:pPr>
            <a:r>
              <a:rPr lang="pl-PL" sz="20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Priorytety wydatkowania Krajowego Funduszu Szkoleniowego </a:t>
            </a:r>
            <a:r>
              <a:rPr lang="pl-PL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/>
            </a:r>
            <a:br>
              <a:rPr lang="pl-PL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</a:br>
            <a:r>
              <a:rPr lang="pl-PL" sz="20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	</a:t>
            </a:r>
            <a:r>
              <a:rPr lang="pl-PL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						w </a:t>
            </a:r>
            <a:r>
              <a:rPr lang="pl-PL" sz="20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roku 2025</a:t>
            </a:r>
            <a:r>
              <a:rPr lang="pl-PL" sz="5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/>
            </a:r>
            <a:br>
              <a:rPr lang="pl-PL" sz="5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11708" y="1493240"/>
            <a:ext cx="8915400" cy="4857226"/>
          </a:xfrm>
        </p:spPr>
        <p:txBody>
          <a:bodyPr>
            <a:normAutofit/>
          </a:bodyPr>
          <a:lstStyle/>
          <a:p>
            <a:r>
              <a:rPr lang="pl-PL" b="1" dirty="0" smtClean="0"/>
              <a:t>Limit </a:t>
            </a:r>
            <a:r>
              <a:rPr lang="pl-PL" b="1" dirty="0"/>
              <a:t>podstawowy tzw. Pula Ministra:</a:t>
            </a:r>
          </a:p>
          <a:p>
            <a:pPr marL="0" indent="0">
              <a:buNone/>
            </a:pPr>
            <a:r>
              <a:rPr lang="pl-PL" dirty="0"/>
              <a:t>1) Wsparcie rozwoju umiejętności i kwalifikacji w zawodach określonych jako deficytowe na </a:t>
            </a:r>
            <a:r>
              <a:rPr lang="pl-PL" dirty="0" smtClean="0"/>
              <a:t>danym terenie </a:t>
            </a:r>
            <a:r>
              <a:rPr lang="pl-PL" dirty="0"/>
              <a:t>tj. w powiecie lub w województwie.</a:t>
            </a:r>
          </a:p>
          <a:p>
            <a:pPr marL="0" indent="0">
              <a:buNone/>
            </a:pPr>
            <a:r>
              <a:rPr lang="pl-PL" dirty="0"/>
              <a:t>2) Wsparcie rozwoju umiejętności i kwalifikacji w związku z zastosowaniem w firmach </a:t>
            </a:r>
            <a:r>
              <a:rPr lang="pl-PL" dirty="0" smtClean="0"/>
              <a:t>nowych procesów</a:t>
            </a:r>
            <a:r>
              <a:rPr lang="pl-PL" dirty="0"/>
              <a:t>, technologii i narzędzi pracy.</a:t>
            </a:r>
          </a:p>
          <a:p>
            <a:pPr marL="0" indent="0">
              <a:buNone/>
            </a:pPr>
            <a:r>
              <a:rPr lang="pl-PL" dirty="0"/>
              <a:t>3) Wsparcie kształcenia ustawicznego pracodawców i ich pracowników zgodnie z </a:t>
            </a:r>
            <a:r>
              <a:rPr lang="pl-PL" dirty="0" smtClean="0"/>
              <a:t>potrzebami szkoleniowymi</a:t>
            </a:r>
            <a:r>
              <a:rPr lang="pl-PL" dirty="0"/>
              <a:t>, które pojawiły się na terenach dotkniętych przez powódź we wrześniu 2024 roku.</a:t>
            </a:r>
          </a:p>
          <a:p>
            <a:pPr marL="0" indent="0">
              <a:buNone/>
            </a:pPr>
            <a:r>
              <a:rPr lang="pl-PL" dirty="0"/>
              <a:t>4) Poprawa zarządzania i komunikacji w firmie w oparciu o zasady przeciwdziałania </a:t>
            </a:r>
            <a:r>
              <a:rPr lang="pl-PL" dirty="0" smtClean="0"/>
              <a:t>dyskryminacji i </a:t>
            </a:r>
            <a:r>
              <a:rPr lang="pl-PL" dirty="0" err="1"/>
              <a:t>mobbingowi</a:t>
            </a:r>
            <a:r>
              <a:rPr lang="pl-PL" dirty="0"/>
              <a:t>, rozwoju dialogu społecznego, partycypacji pracowniczej i wspierania </a:t>
            </a:r>
            <a:r>
              <a:rPr lang="pl-PL" dirty="0" smtClean="0"/>
              <a:t>integracji w </a:t>
            </a:r>
            <a:r>
              <a:rPr lang="pl-PL" dirty="0"/>
              <a:t>miejscu pracy.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213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399251" y="1905000"/>
            <a:ext cx="9105361" cy="4006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5) Promowanie i wspieranie zdrowia psychicznego oraz tworzenie przyjaznych środowisk pracy </a:t>
            </a:r>
            <a:r>
              <a:rPr lang="pl-PL" dirty="0" smtClean="0"/>
              <a:t>poprzez m.in</a:t>
            </a:r>
            <a:r>
              <a:rPr lang="pl-PL" dirty="0"/>
              <a:t>. szkolenia z zakresu zarządzania wiekiem, radzenia sobie ze stresem, pozytywnej </a:t>
            </a:r>
            <a:r>
              <a:rPr lang="pl-PL" dirty="0" smtClean="0"/>
              <a:t>psychologii, dobrostanu </a:t>
            </a:r>
            <a:r>
              <a:rPr lang="pl-PL" dirty="0"/>
              <a:t>psychicznego oraz budowania zdrowej i różnorodnej kultury organizacyjnej.</a:t>
            </a:r>
          </a:p>
          <a:p>
            <a:pPr marL="0" indent="0">
              <a:buNone/>
            </a:pPr>
            <a:r>
              <a:rPr lang="pl-PL" dirty="0"/>
              <a:t>6) Wsparcie cudzoziemców, w szczególności w zakresie zdobywania wiedzy na temat polskiego </a:t>
            </a:r>
            <a:r>
              <a:rPr lang="pl-PL" dirty="0" smtClean="0"/>
              <a:t>prawa pracy </a:t>
            </a:r>
            <a:r>
              <a:rPr lang="pl-PL" dirty="0"/>
              <a:t>i integracji tych osób na rynku pracy.</a:t>
            </a:r>
          </a:p>
          <a:p>
            <a:pPr marL="0" indent="0">
              <a:buNone/>
            </a:pPr>
            <a:r>
              <a:rPr lang="pl-PL" dirty="0"/>
              <a:t>7) Wsparcie rozwoju umiejętności i kwalifikacji niezbędnych w sektorze usług </a:t>
            </a:r>
            <a:r>
              <a:rPr lang="pl-PL" dirty="0" smtClean="0"/>
              <a:t>zdrowotnych i </a:t>
            </a:r>
            <a:r>
              <a:rPr lang="pl-PL" dirty="0"/>
              <a:t>opiekuńczych.</a:t>
            </a:r>
          </a:p>
          <a:p>
            <a:pPr marL="0" indent="0">
              <a:buNone/>
            </a:pPr>
            <a:r>
              <a:rPr lang="pl-PL" dirty="0"/>
              <a:t>8) Rozwój umiejętności cyfrowych.</a:t>
            </a:r>
          </a:p>
          <a:p>
            <a:pPr marL="0" indent="0">
              <a:buNone/>
            </a:pPr>
            <a:r>
              <a:rPr lang="pl-PL" dirty="0"/>
              <a:t>9) Wsparcie rozwoju umiejętności związanych z transformacją energetyczną.</a:t>
            </a:r>
          </a:p>
          <a:p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69693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ug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85</TotalTime>
  <Words>808</Words>
  <Application>Microsoft Office PowerPoint</Application>
  <PresentationFormat>Panoramiczny</PresentationFormat>
  <Paragraphs>63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9" baseType="lpstr">
      <vt:lpstr>Arial</vt:lpstr>
      <vt:lpstr>Berlin Sans FB Demi</vt:lpstr>
      <vt:lpstr>Calibri</vt:lpstr>
      <vt:lpstr>Century Gothic</vt:lpstr>
      <vt:lpstr>Times New Roman</vt:lpstr>
      <vt:lpstr>Wingdings 3</vt:lpstr>
      <vt:lpstr>Smuga</vt:lpstr>
      <vt:lpstr>KRAJOWY FUNDUSZ SZKOLENIOWY SPOSÓB NA ROZWÓJ FIRMY</vt:lpstr>
      <vt:lpstr>Krajowy Fundusz Szkoleniowy, jest to instrument  rynku pracy wprowadzony w 2014 roku nowelizacją ustawy o promocji zatrudnienia i instytucjach rynku pracy</vt:lpstr>
      <vt:lpstr>Prezentacja programu PowerPoint</vt:lpstr>
      <vt:lpstr>Kto może skorzystać z KFS?</vt:lpstr>
      <vt:lpstr>Na co można przeznaczyć środki KFS?</vt:lpstr>
      <vt:lpstr>Wysokość wsparcia w ramach KFS</vt:lpstr>
      <vt:lpstr>Jak pozyskać środki z Krajowego Funduszu Szkoleniowego?</vt:lpstr>
      <vt:lpstr>Priorytety wydatkowania Krajowego Funduszu Szkoleniowego         w roku 2025 </vt:lpstr>
      <vt:lpstr>Prezentacja programu PowerPoint</vt:lpstr>
      <vt:lpstr>Prezentacja programu PowerPoint</vt:lpstr>
      <vt:lpstr>Szczegółowe informacje na temat pozyskania środków KFS można uzyskać </vt:lpstr>
      <vt:lpstr>Prezentacja programu PowerPoint</vt:lpstr>
    </vt:vector>
  </TitlesOfParts>
  <Company>PUP Lipsko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KRAJOWY FUNDUSZ SZKOLENIOWY SPOSÓB NA ROZWÓJ FIRMY</dc:title>
  <dc:creator>Ewa Wójcik</dc:creator>
  <cp:lastModifiedBy>Ewa Wójcik</cp:lastModifiedBy>
  <cp:revision>8</cp:revision>
  <dcterms:created xsi:type="dcterms:W3CDTF">2024-11-20T13:09:00Z</dcterms:created>
  <dcterms:modified xsi:type="dcterms:W3CDTF">2024-12-05T12:51:18Z</dcterms:modified>
</cp:coreProperties>
</file>